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70" r:id="rId3"/>
    <p:sldId id="267" r:id="rId4"/>
    <p:sldId id="263" r:id="rId5"/>
    <p:sldId id="288" r:id="rId6"/>
    <p:sldId id="269" r:id="rId7"/>
    <p:sldId id="272" r:id="rId8"/>
    <p:sldId id="295" r:id="rId9"/>
    <p:sldId id="289" r:id="rId10"/>
    <p:sldId id="271" r:id="rId11"/>
    <p:sldId id="290" r:id="rId12"/>
    <p:sldId id="291" r:id="rId13"/>
    <p:sldId id="274" r:id="rId14"/>
    <p:sldId id="273" r:id="rId15"/>
    <p:sldId id="28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7E24-60AF-4C5E-A840-977714F23BC6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AD7BA-4D45-4D0D-8D18-3453904F1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47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759A0-AD7D-43EA-9A29-B6051EAEA5F0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75A24-39DA-4EA1-BBB9-A0535D828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03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75A24-39DA-4EA1-BBB9-A0535D82838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52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 + Espaço para logo adi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63906"/>
            <a:ext cx="8486274" cy="1325563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724406"/>
            <a:ext cx="10515600" cy="3732964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Retângulo 2">
            <a:extLst>
              <a:ext uri="{FF2B5EF4-FFF2-40B4-BE49-F238E27FC236}">
                <a16:creationId xmlns:a16="http://schemas.microsoft.com/office/drawing/2014/main" xmlns="" id="{239F1462-2A92-4873-A575-CCF5FBF2809D}"/>
              </a:ext>
            </a:extLst>
          </p:cNvPr>
          <p:cNvSpPr/>
          <p:nvPr userDrawn="1"/>
        </p:nvSpPr>
        <p:spPr>
          <a:xfrm>
            <a:off x="0" y="0"/>
            <a:ext cx="12192000" cy="9409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xmlns="" id="{F3D98F6D-65EA-4A34-9A9E-CEABA317C770}"/>
              </a:ext>
            </a:extLst>
          </p:cNvPr>
          <p:cNvSpPr/>
          <p:nvPr userDrawn="1"/>
        </p:nvSpPr>
        <p:spPr>
          <a:xfrm>
            <a:off x="0" y="937173"/>
            <a:ext cx="12192000" cy="1524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6">
            <a:extLst>
              <a:ext uri="{FF2B5EF4-FFF2-40B4-BE49-F238E27FC236}">
                <a16:creationId xmlns:a16="http://schemas.microsoft.com/office/drawing/2014/main" xmlns="" id="{87F837C9-6B22-4724-9533-3C398D03CA30}"/>
              </a:ext>
            </a:extLst>
          </p:cNvPr>
          <p:cNvSpPr/>
          <p:nvPr userDrawn="1"/>
        </p:nvSpPr>
        <p:spPr>
          <a:xfrm>
            <a:off x="1193403" y="178065"/>
            <a:ext cx="1266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PEFOP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F692C7-99E9-423D-A2D5-BD63F29F2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0" y="62410"/>
            <a:ext cx="798519" cy="8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60A795-CE01-493A-99C9-6D479E072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" y="0"/>
            <a:ext cx="1217722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7030A0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8D62-B54B-46F1-A703-994B14C34E84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B88-AED1-4863-9FEB-29CF45D03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932EB5-4439-453F-8184-3EBD27A50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" y="0"/>
            <a:ext cx="1217722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86274" cy="1325563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522012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917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critivo de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620557-CC9A-4459-9D40-EED38FAE4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" y="0"/>
            <a:ext cx="1217722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6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6616" y="4655838"/>
            <a:ext cx="2878981" cy="1814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4651334" y="4646428"/>
            <a:ext cx="2878981" cy="1814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idx="16"/>
          </p:nvPr>
        </p:nvSpPr>
        <p:spPr>
          <a:xfrm>
            <a:off x="8121113" y="4615142"/>
            <a:ext cx="2878981" cy="1814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95437" cy="86210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4C69B3-3870-462F-9A66-AD6E41E55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8" y="1506031"/>
            <a:ext cx="2920635" cy="2933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7DB12C-CB0A-4D08-91CC-883969CE76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6" y="1506031"/>
            <a:ext cx="2920635" cy="2933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450BD2-D6F1-4424-9244-7545510D90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85" y="1454519"/>
            <a:ext cx="2920635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6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2A9B95-9CDB-4EC6-9FBA-F0DC0F5CD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6473" y="2636873"/>
            <a:ext cx="3618230" cy="296648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003179" y="250031"/>
            <a:ext cx="3717757" cy="1325563"/>
          </a:xfrm>
        </p:spPr>
        <p:txBody>
          <a:bodyPr>
            <a:noAutofit/>
          </a:bodyPr>
          <a:lstStyle>
            <a:lvl1pPr>
              <a:defRPr sz="3600">
                <a:solidFill>
                  <a:srgbClr val="7030A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sz="half" idx="13"/>
          </p:nvPr>
        </p:nvSpPr>
        <p:spPr>
          <a:xfrm>
            <a:off x="5462967" y="2011321"/>
            <a:ext cx="5920516" cy="460213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5228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1509571-7205-4307-AC83-27E8B878E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" y="0"/>
            <a:ext cx="12177224" cy="6858000"/>
          </a:xfrm>
          <a:prstGeom prst="rect">
            <a:avLst/>
          </a:prstGeom>
        </p:spPr>
      </p:pic>
      <p:sp>
        <p:nvSpPr>
          <p:cNvPr id="15" name="Espaço Reservado para Texto 2"/>
          <p:cNvSpPr>
            <a:spLocks noGrp="1"/>
          </p:cNvSpPr>
          <p:nvPr>
            <p:ph type="body" idx="11"/>
          </p:nvPr>
        </p:nvSpPr>
        <p:spPr>
          <a:xfrm>
            <a:off x="3881150" y="3630779"/>
            <a:ext cx="1708086" cy="17293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1808200" y="2543068"/>
            <a:ext cx="895683" cy="735823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idx="14"/>
          </p:nvPr>
        </p:nvSpPr>
        <p:spPr>
          <a:xfrm>
            <a:off x="4310407" y="2410914"/>
            <a:ext cx="895683" cy="735823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9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6818807" y="2897013"/>
            <a:ext cx="895683" cy="735823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16"/>
          </p:nvPr>
        </p:nvSpPr>
        <p:spPr>
          <a:xfrm>
            <a:off x="9331634" y="3590806"/>
            <a:ext cx="895683" cy="735823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0" y="3582926"/>
            <a:ext cx="1889156" cy="1838295"/>
          </a:xfrm>
          <a:prstGeom prst="rect">
            <a:avLst/>
          </a:prstGeom>
        </p:spPr>
      </p:pic>
      <p:sp>
        <p:nvSpPr>
          <p:cNvPr id="25" name="Espaço Reservado para Texto 2"/>
          <p:cNvSpPr>
            <a:spLocks noGrp="1"/>
          </p:cNvSpPr>
          <p:nvPr>
            <p:ph type="body" idx="17"/>
          </p:nvPr>
        </p:nvSpPr>
        <p:spPr>
          <a:xfrm>
            <a:off x="6432592" y="734760"/>
            <a:ext cx="1708086" cy="17293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26" name="Imagem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12" y="686907"/>
            <a:ext cx="1889156" cy="1838295"/>
          </a:xfrm>
          <a:prstGeom prst="rect">
            <a:avLst/>
          </a:prstGeom>
        </p:spPr>
      </p:pic>
      <p:sp>
        <p:nvSpPr>
          <p:cNvPr id="27" name="Espaço Reservado para Texto 2"/>
          <p:cNvSpPr>
            <a:spLocks noGrp="1"/>
          </p:cNvSpPr>
          <p:nvPr>
            <p:ph type="body" idx="18"/>
          </p:nvPr>
        </p:nvSpPr>
        <p:spPr>
          <a:xfrm>
            <a:off x="8929446" y="4807571"/>
            <a:ext cx="1708086" cy="17293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6" y="4759718"/>
            <a:ext cx="1889156" cy="1838295"/>
          </a:xfrm>
          <a:prstGeom prst="rect">
            <a:avLst/>
          </a:prstGeom>
        </p:spPr>
      </p:pic>
      <p:sp>
        <p:nvSpPr>
          <p:cNvPr id="29" name="Espaço Reservado para Texto 2"/>
          <p:cNvSpPr>
            <a:spLocks noGrp="1"/>
          </p:cNvSpPr>
          <p:nvPr>
            <p:ph type="body" idx="19"/>
          </p:nvPr>
        </p:nvSpPr>
        <p:spPr>
          <a:xfrm>
            <a:off x="1375735" y="355705"/>
            <a:ext cx="1708086" cy="17293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5" y="307852"/>
            <a:ext cx="1889156" cy="18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0A32B7-A4D9-47E5-8346-A523F646B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" y="0"/>
            <a:ext cx="1217722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1578327"/>
            <a:ext cx="6170612" cy="42827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8D62-B54B-46F1-A703-994B14C34E84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B88-AED1-4863-9FEB-29CF45D03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72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431915-75A8-4963-89CF-4D85F0C9D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" y="0"/>
            <a:ext cx="1217722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1588642"/>
            <a:ext cx="6170612" cy="4272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8D62-B54B-46F1-A703-994B14C34E84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B88-AED1-4863-9FEB-29CF45D03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23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F8D62-B54B-46F1-A703-994B14C34E84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CB88-AED1-4863-9FEB-29CF45D03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0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3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030A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30A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5C312-0EE1-4F4D-B302-D0EA4FF7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4">
            <a:extLst>
              <a:ext uri="{FF2B5EF4-FFF2-40B4-BE49-F238E27FC236}">
                <a16:creationId xmlns:a16="http://schemas.microsoft.com/office/drawing/2014/main" xmlns="" id="{6D4D0EA0-B77E-4AD0-AA63-7AC7A5676279}"/>
              </a:ext>
            </a:extLst>
          </p:cNvPr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xmlns="" id="{D02C9EBC-71FA-4853-9A53-B3480F82B699}"/>
              </a:ext>
            </a:extLst>
          </p:cNvPr>
          <p:cNvSpPr/>
          <p:nvPr/>
        </p:nvSpPr>
        <p:spPr>
          <a:xfrm>
            <a:off x="11771290" y="1"/>
            <a:ext cx="420710" cy="68580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8">
            <a:extLst>
              <a:ext uri="{FF2B5EF4-FFF2-40B4-BE49-F238E27FC236}">
                <a16:creationId xmlns:a16="http://schemas.microsoft.com/office/drawing/2014/main" xmlns="" id="{714E6AF6-F8EB-4618-A953-A433BE755CE3}"/>
              </a:ext>
            </a:extLst>
          </p:cNvPr>
          <p:cNvSpPr/>
          <p:nvPr/>
        </p:nvSpPr>
        <p:spPr>
          <a:xfrm rot="16200000">
            <a:off x="10305824" y="909935"/>
            <a:ext cx="2007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PEFOP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4FF9A0-95B4-4C62-9B91-AEA49F41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48" y="6447227"/>
            <a:ext cx="831668" cy="292974"/>
          </a:xfrm>
          <a:prstGeom prst="rect">
            <a:avLst/>
          </a:prstGeom>
        </p:spPr>
      </p:pic>
      <p:sp>
        <p:nvSpPr>
          <p:cNvPr id="8" name="Retângulo 1">
            <a:extLst>
              <a:ext uri="{FF2B5EF4-FFF2-40B4-BE49-F238E27FC236}">
                <a16:creationId xmlns:a16="http://schemas.microsoft.com/office/drawing/2014/main" xmlns="" id="{78B5757D-431C-43EC-8C45-C2274F80040D}"/>
              </a:ext>
            </a:extLst>
          </p:cNvPr>
          <p:cNvSpPr/>
          <p:nvPr/>
        </p:nvSpPr>
        <p:spPr>
          <a:xfrm>
            <a:off x="3590898" y="3200162"/>
            <a:ext cx="50102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0" cap="all" spc="2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 Cen MT Condensed"/>
                <a:ea typeface="+mj-ea"/>
                <a:cs typeface="+mj-cs"/>
              </a:rPr>
              <a:t>Sete saberes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kern="0" cap="all" spc="200" dirty="0">
                <a:solidFill>
                  <a:srgbClr val="7030A0"/>
                </a:solidFill>
                <a:latin typeface="Tw Cen MT Condensed"/>
                <a:ea typeface="+mj-ea"/>
                <a:cs typeface="+mj-cs"/>
              </a:rPr>
              <a:t>Necessários para a educação do futuro</a:t>
            </a: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AA27D8-52B5-493C-9AA6-5302E4AE6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3" y="239222"/>
            <a:ext cx="2090198" cy="21361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52786F-ACE0-442D-8C89-99CA87C31F7C}"/>
              </a:ext>
            </a:extLst>
          </p:cNvPr>
          <p:cNvSpPr/>
          <p:nvPr/>
        </p:nvSpPr>
        <p:spPr>
          <a:xfrm>
            <a:off x="8064941" y="5561061"/>
            <a:ext cx="1887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kern="0" cap="all" spc="200" dirty="0">
                <a:solidFill>
                  <a:srgbClr val="7030A0"/>
                </a:solidFill>
                <a:latin typeface="Tw Cen MT Condensed"/>
              </a:rPr>
              <a:t>Edgar morin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196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68740" y="272956"/>
            <a:ext cx="6728347" cy="94169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ENSINAR A DEMOCRACIA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201002" y="1883391"/>
            <a:ext cx="3616657" cy="41489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EDUCAÇÃO DO SÉCULO XXI: LEVAR O ESTUDANTE A REFLETIR  SOBRE SEU PAPEL DE CIDADÃO, RESPONSÁVEL E SOLIDÁRIO PELA PRÓPRIA ESSÊNCIA ENQUANTO SER SOCIAL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800299" y="2115403"/>
            <a:ext cx="5418551" cy="3575713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“A democracia supõe e nutre a diversidade dos interesses, assim como a diversidade de ideias. O respeito à diversidade significa que a democracia não pode ser identificada com a ditadura da maioria sobre a minorias [...] é preciso proteger a diversidade de ideias e opiniões, bem como a diversidade de fontes de informação [...] </a:t>
            </a:r>
          </a:p>
          <a:p>
            <a:pPr algn="ctr"/>
            <a:endParaRPr lang="pt-BR" sz="2000" b="1" dirty="0" smtClean="0">
              <a:solidFill>
                <a:srgbClr val="002060"/>
              </a:solidFill>
            </a:endParaRPr>
          </a:p>
          <a:p>
            <a:pPr algn="r"/>
            <a:r>
              <a:rPr lang="pt-BR" dirty="0" err="1" smtClean="0">
                <a:solidFill>
                  <a:srgbClr val="002060"/>
                </a:solidFill>
              </a:rPr>
              <a:t>Morin</a:t>
            </a:r>
            <a:r>
              <a:rPr lang="pt-BR" dirty="0" smtClean="0">
                <a:solidFill>
                  <a:srgbClr val="002060"/>
                </a:solidFill>
              </a:rPr>
              <a:t> (2005, p.  108)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5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00251"/>
            <a:ext cx="3932237" cy="127807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ENSINAR A DEMOCRACIA</a:t>
            </a:r>
            <a:endParaRPr lang="pt-BR" sz="36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8547" y="1578327"/>
            <a:ext cx="5753100" cy="3549911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t-BR" sz="2400" b="1" dirty="0" smtClean="0">
              <a:solidFill>
                <a:srgbClr val="00206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LEVAR O ESTUDANTE  COMPREENDER QUE A DEMOCRACIA SE NUTRE DE AUTONOMIA E QUE ESTA SE CONSOLIDA A PARTIR DA LIBERDADE DE OPINIÃO E DE CIVISMO ONDE AS EXPRESSÕES E IDEAIS SÃO RESPEITADOS PELO OUTRO.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326178" y="5128238"/>
            <a:ext cx="1105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 err="1" smtClean="0"/>
              <a:t>Pixabay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78544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951" y="320722"/>
            <a:ext cx="3932237" cy="93487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EDUCAÇÃO</a:t>
            </a:r>
            <a:endParaRPr lang="pt-BR" sz="44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1501254"/>
            <a:ext cx="6675580" cy="4919355"/>
          </a:xfrm>
        </p:spPr>
        <p:txBody>
          <a:bodyPr>
            <a:norm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EDUCAR PARA DESPERTAR NO INDIVÍDUO  O RESPEITO PELA DEMOCRACIA</a:t>
            </a:r>
          </a:p>
          <a:p>
            <a:pPr marL="0" indent="0" algn="ctr">
              <a:buNone/>
            </a:pPr>
            <a:endParaRPr lang="pt-BR" b="1" dirty="0" smtClean="0"/>
          </a:p>
          <a:p>
            <a:pPr algn="ctr"/>
            <a:r>
              <a:rPr lang="pt-BR" b="1" dirty="0" smtClean="0"/>
              <a:t>ENSINAR QUE É POR MEIO DA COMPREENSÃO QUE  SE ESTABELECE RELAÇÕES AMISTOSAS QUE VÁ ALÉM DA SALA DE AULA</a:t>
            </a: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4149" y="1719618"/>
            <a:ext cx="4039736" cy="4258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CABE AOS EDUCADORES PENSAR A EDUCAÇÃO DO FUTURO CONSIDERANDO A GERAÇÃO DE SABERES QUE LEVE OS ESTUDANTES A COMPREENDER A IMPORTÂNCIA DA UNIDADE DA ESPÉCIE HUMANA </a:t>
            </a:r>
          </a:p>
        </p:txBody>
      </p:sp>
    </p:spTree>
    <p:extLst>
      <p:ext uri="{BB962C8B-B14F-4D97-AF65-F5344CB8AC3E}">
        <p14:creationId xmlns:p14="http://schemas.microsoft.com/office/powerpoint/2010/main" val="36504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0692EA-090C-45F0-86BE-7EB01DEC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941" y="1790162"/>
            <a:ext cx="4148343" cy="4958367"/>
          </a:xfrm>
        </p:spPr>
        <p:txBody>
          <a:bodyPr>
            <a:noAutofit/>
          </a:bodyPr>
          <a:lstStyle/>
          <a:p>
            <a:pPr algn="ctr"/>
            <a:endParaRPr lang="pt-BR" b="1" dirty="0" smtClean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“[...] todas as características importantes da democracia têm um caráter dialógico que une de modo complementar termos antagônicos: consenso/conflito,  liberdade/igualdade/fraternidade, comunidade nacional/antagonismos sociais e ideológicos”.</a:t>
            </a:r>
          </a:p>
          <a:p>
            <a:pPr algn="ctr"/>
            <a:endParaRPr lang="pt-BR" dirty="0"/>
          </a:p>
          <a:p>
            <a:pPr algn="r"/>
            <a:r>
              <a:rPr lang="pt-BR" sz="1800" dirty="0" err="1" smtClean="0"/>
              <a:t>Morin</a:t>
            </a:r>
            <a:r>
              <a:rPr lang="pt-BR" sz="1800" dirty="0" smtClean="0"/>
              <a:t> (2005, p. 109)</a:t>
            </a:r>
          </a:p>
          <a:p>
            <a:pPr algn="r"/>
            <a:endParaRPr lang="pt-BR" sz="2000" dirty="0" smtClean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9A8F39-F0DE-4D20-B1CA-3157ABF7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598" y="254645"/>
            <a:ext cx="5346671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O SENTIDO DEMOCRÁTICO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5718412" y="2279175"/>
            <a:ext cx="5513696" cy="3466532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A  EDUCAÇÃO TRILHANDO OS CAMINHOS  PARA A CONSTRUÇÃO DE UMA SOCIEDADE MAIS HUMANA,  ONDE A AFETIVIDADE E A EMPATIA SEJAM BANDEIRAS </a:t>
            </a:r>
            <a:r>
              <a:rPr lang="pt-BR" sz="2000" b="1" smtClean="0">
                <a:solidFill>
                  <a:srgbClr val="002060"/>
                </a:solidFill>
              </a:rPr>
              <a:t>PARA A CONSOLIDAÇÃO DE UMA ERA PLANETÁRIA DEMOCRÁTICA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8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09A84E57-8D02-4643-A62C-76338419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37" y="213418"/>
            <a:ext cx="3932237" cy="1121127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DEMOCRACIA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EC64CB8-69A9-45C1-AE10-CAACEDCA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9462"/>
            <a:ext cx="3932237" cy="3811588"/>
          </a:xfrm>
        </p:spPr>
        <p:txBody>
          <a:bodyPr>
            <a:normAutofit/>
          </a:bodyPr>
          <a:lstStyle/>
          <a:p>
            <a:pPr algn="ctr"/>
            <a:endParaRPr lang="pt-BR" sz="2800" b="1" dirty="0" smtClean="0">
              <a:solidFill>
                <a:srgbClr val="002060"/>
              </a:solidFill>
            </a:endParaRPr>
          </a:p>
          <a:p>
            <a:pPr algn="ctr"/>
            <a:endParaRPr lang="pt-BR" sz="2800" b="1" dirty="0" smtClean="0">
              <a:solidFill>
                <a:srgbClr val="002060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839788" y="1760561"/>
            <a:ext cx="4837681" cy="4203511"/>
          </a:xfrm>
          <a:prstGeom prst="roundRect">
            <a:avLst/>
          </a:prstGeom>
          <a:ln w="7620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7030A0"/>
                </a:solidFill>
              </a:rPr>
              <a:t>AINDA VIVEMOS EM AMBIENTES DE CONFLITOS SOCIAIS, ASSIM A DEMOCRACIA </a:t>
            </a:r>
            <a:r>
              <a:rPr lang="pt-BR" sz="2400" b="1" dirty="0" smtClean="0">
                <a:solidFill>
                  <a:srgbClr val="7030A0"/>
                </a:solidFill>
              </a:rPr>
              <a:t>AI</a:t>
            </a:r>
            <a:r>
              <a:rPr lang="pt-BR" sz="2400" b="1" dirty="0" smtClean="0">
                <a:solidFill>
                  <a:srgbClr val="7030A0"/>
                </a:solidFill>
              </a:rPr>
              <a:t>NDA </a:t>
            </a:r>
            <a:r>
              <a:rPr lang="pt-BR" sz="2400" b="1" dirty="0" smtClean="0">
                <a:solidFill>
                  <a:srgbClr val="7030A0"/>
                </a:solidFill>
              </a:rPr>
              <a:t>NÃO PERMEIA TODAS AS SOCIEDADES, FRAGILIZANDO O CONVÍVIO SOCIAL, DEVIDO A PENSAMENTOS TOTALITÁRIOS E EXCLUDENTES</a:t>
            </a:r>
            <a:endParaRPr lang="pt-BR" sz="2400" b="1" dirty="0">
              <a:solidFill>
                <a:srgbClr val="7030A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704" y="2361063"/>
            <a:ext cx="5923341" cy="26325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339826" y="4862854"/>
            <a:ext cx="1105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 err="1" smtClean="0"/>
              <a:t>Pixabay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25735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551362" y="6385732"/>
            <a:ext cx="1090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Pixabay</a:t>
            </a:r>
            <a:endParaRPr lang="pt-BR" sz="1200" dirty="0"/>
          </a:p>
        </p:txBody>
      </p:sp>
      <p:sp>
        <p:nvSpPr>
          <p:cNvPr id="2" name="Elipse 1"/>
          <p:cNvSpPr/>
          <p:nvPr/>
        </p:nvSpPr>
        <p:spPr>
          <a:xfrm>
            <a:off x="8066396" y="1501254"/>
            <a:ext cx="3575714" cy="349382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EDUCAR PARA A COMPREENSÃO DO GÊNERO HUMANA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91318" y="655092"/>
            <a:ext cx="4449171" cy="44491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PROFESSOR/PROFESSORA:</a:t>
            </a: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smtClean="0">
                <a:solidFill>
                  <a:srgbClr val="002060"/>
                </a:solidFill>
              </a:rPr>
              <a:t>SUA </a:t>
            </a:r>
            <a:r>
              <a:rPr lang="pt-BR" sz="2400" b="1" smtClean="0">
                <a:solidFill>
                  <a:srgbClr val="002060"/>
                </a:solidFill>
              </a:rPr>
              <a:t>ATUAÇÃO </a:t>
            </a:r>
            <a:r>
              <a:rPr lang="pt-BR" sz="2400" b="1" smtClean="0">
                <a:solidFill>
                  <a:srgbClr val="002060"/>
                </a:solidFill>
              </a:rPr>
              <a:t>PODE </a:t>
            </a:r>
            <a:r>
              <a:rPr lang="pt-BR" sz="2400" b="1" dirty="0" smtClean="0">
                <a:solidFill>
                  <a:srgbClr val="002060"/>
                </a:solidFill>
              </a:rPr>
              <a:t>CONTRIBUIR PARA QUE O ATO EDUCATIVO ESTABELEÇA UMA RELAÇÃO DE COMPLETUDE ENTRE OS SERES HUMANOS 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4" name="Seta para a direita listrada 3"/>
          <p:cNvSpPr/>
          <p:nvPr/>
        </p:nvSpPr>
        <p:spPr>
          <a:xfrm>
            <a:off x="5445457" y="2238233"/>
            <a:ext cx="2047164" cy="20198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667534" y="5513696"/>
            <a:ext cx="4080681" cy="736979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ABRAÇOS FRATERNOS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4B72418-0129-4B2B-8E56-1627A607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1423"/>
            <a:ext cx="8486274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A ÉTICA DO GÊNERO HUMANO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10193254" y="6210300"/>
            <a:ext cx="1090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Pixabay</a:t>
            </a:r>
            <a:endParaRPr lang="pt-BR" sz="1200" dirty="0"/>
          </a:p>
        </p:txBody>
      </p:sp>
      <p:pic>
        <p:nvPicPr>
          <p:cNvPr id="1026" name="Picture 2" descr="Dourado, Regra, Brilhante, Metálic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2446986"/>
            <a:ext cx="10481481" cy="37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9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962167" y="709683"/>
            <a:ext cx="8420669" cy="144666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A CULTURA EMERGE DAS INTERAÇÕES INDIVÍDUO/SOCIEDADE/ESPÉCIE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7219665" y="2811436"/>
            <a:ext cx="4708478" cy="25657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A EDUCAÇÃO COMPETE: CONTRIBUIR COM A CONSTRUÇÃO DE UMA SOCIEDADE ONDE OS INDIVÍDUOS </a:t>
            </a:r>
            <a:r>
              <a:rPr lang="pt-BR" sz="2400" b="1" dirty="0" smtClean="0">
                <a:solidFill>
                  <a:srgbClr val="002060"/>
                </a:solidFill>
              </a:rPr>
              <a:t>SEJAM ÉTICOS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50377" y="2811438"/>
            <a:ext cx="4722125" cy="25657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A COMPARTIMENTALIZAÇÃO DO CONHECIMENTO CONTRIBUIU PARA O DISTÂNCIAMENTO DA ESSÊNCIA HUMANA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5418161" y="3531357"/>
            <a:ext cx="1555845" cy="112593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43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0692EA-090C-45F0-86BE-7EB01DEC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99" y="2011321"/>
            <a:ext cx="3922731" cy="449251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[...] Qualquer concepção do gênero humano significa desenvolvimento conjunto das autonomias individuais, das participações comunitárias e do sentimento de pertencer à espécie humana. No seio desta tríade complexa emerge a consciência”.</a:t>
            </a:r>
          </a:p>
          <a:p>
            <a:pPr algn="ctr"/>
            <a:endParaRPr lang="pt-BR" b="1" dirty="0"/>
          </a:p>
          <a:p>
            <a:pPr algn="r"/>
            <a:r>
              <a:rPr lang="pt-BR" sz="1800" dirty="0" err="1" smtClean="0"/>
              <a:t>Morin</a:t>
            </a:r>
            <a:r>
              <a:rPr lang="pt-BR" sz="1800" dirty="0" smtClean="0"/>
              <a:t> (2005, p. 1060</a:t>
            </a:r>
            <a:endParaRPr lang="pt-BR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9A8F39-F0DE-4D20-B1CA-3157ABF7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5" y="181792"/>
            <a:ext cx="7900428" cy="1032859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TRÍADE: INDIVÍDUO/SOCIEDADE/ESPÉCIE</a:t>
            </a:r>
          </a:p>
        </p:txBody>
      </p:sp>
      <p:sp>
        <p:nvSpPr>
          <p:cNvPr id="7" name="Subtítulo 2"/>
          <p:cNvSpPr>
            <a:spLocks noGrp="1"/>
          </p:cNvSpPr>
          <p:nvPr>
            <p:ph sz="half" idx="13"/>
          </p:nvPr>
        </p:nvSpPr>
        <p:spPr>
          <a:xfrm>
            <a:off x="6209731" y="2011322"/>
            <a:ext cx="5173752" cy="1578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INDIVÍDUO/SOCIEDADE/ESPÉCIE NUTEM-SE E APÓIAM-SE E SÃO CO-PRODUTORES UM DO OUTRO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6482687" y="6365331"/>
            <a:ext cx="1090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Pixabay</a:t>
            </a:r>
            <a:endParaRPr lang="pt-BR" sz="12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5759355" y="3725839"/>
            <a:ext cx="5404514" cy="236106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EDUCAÇÃO: GERAR UMA SOCIEDADE QUE ASSEGURE A DIGNIDADE DOS INDIVÍDUOS 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5069" y="4448200"/>
            <a:ext cx="9144000" cy="155681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HERDAMOS DO SÉCULO XX UM DISTÂNCIAMENTO DA ESSÊNCIA HUMANA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COMPARTIMENTALIZAMOS O CONHECIMENTO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1501253" y="559558"/>
            <a:ext cx="3125337" cy="3275463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A PROPOSTA DO ENSINO CARTESIANO NOS SEPAROU  DA NOSSA CONSCIÊNCIA </a:t>
            </a:r>
            <a:r>
              <a:rPr lang="pt-BR" sz="2400" b="1" dirty="0">
                <a:solidFill>
                  <a:srgbClr val="002060"/>
                </a:solidFill>
              </a:rPr>
              <a:t>É</a:t>
            </a:r>
            <a:r>
              <a:rPr lang="pt-BR" sz="2400" b="1" dirty="0" smtClean="0">
                <a:solidFill>
                  <a:srgbClr val="002060"/>
                </a:solidFill>
              </a:rPr>
              <a:t>TICA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732060" y="1323833"/>
            <a:ext cx="4121624" cy="26613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EDUCAR NO SÉCULO XXI  PRECISA CONTRIBUIR COM A DESCOBERTA E A VALORIZAÇÃO DA ESSÊNCIA HUMANA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6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FC94F-3D1C-47B0-AA2D-A2D32633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7300" cy="1325563"/>
          </a:xfrm>
        </p:spPr>
        <p:txBody>
          <a:bodyPr/>
          <a:lstStyle/>
          <a:p>
            <a:pPr algn="ctr"/>
            <a:r>
              <a:rPr lang="pt-BR" b="1" dirty="0" smtClean="0"/>
              <a:t>EDUCAÇÃO E A ANTROPO-ÉTICA</a:t>
            </a:r>
            <a:endParaRPr lang="pt-BR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45908" y="2144972"/>
            <a:ext cx="11027391" cy="9416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ASSUMIR A CONDIÇÃO HUMANA INDIVÍDUO/SOCIEDADE/ESPÉCIE NA COMPLEXIDADE DO NOSSO SER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45909" y="3239068"/>
            <a:ext cx="11027391" cy="9416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ALCANÇAR A HUMANIDADE EM NÓS MESMOS EM NOSSA CONSCIÊNCIA PESSOAL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45909" y="4333164"/>
            <a:ext cx="11027391" cy="9416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ASSUMIR O DESTINO HUMANO EM SUAS ANTINOMIAS E PLENITUDE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12240" y="5786651"/>
            <a:ext cx="214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>
                <a:solidFill>
                  <a:srgbClr val="002060"/>
                </a:solidFill>
              </a:rPr>
              <a:t>Morin</a:t>
            </a:r>
            <a:r>
              <a:rPr lang="pt-BR" dirty="0" smtClean="0">
                <a:solidFill>
                  <a:srgbClr val="002060"/>
                </a:solidFill>
              </a:rPr>
              <a:t> (2005, p. 106)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37383" y="191466"/>
            <a:ext cx="2729552" cy="3248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ACREDITAR NA COMPLETUDE DA HUMANIDADE E EXERCER  A CIDADANIA PLANETÁRIA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 rot="1459985">
            <a:off x="4257290" y="1416798"/>
            <a:ext cx="3220872" cy="122829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7588154" y="1646239"/>
            <a:ext cx="4312693" cy="39578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SALVAGUARDAR A ESPÉCIE HUMANA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96" y="3625164"/>
            <a:ext cx="4390504" cy="26896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72752" y="6369567"/>
            <a:ext cx="180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 err="1" smtClean="0"/>
              <a:t>Pixabay</a:t>
            </a:r>
            <a:endParaRPr lang="pt-BR" sz="11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472752" y="354842"/>
            <a:ext cx="3698544" cy="70968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DESAFIO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2147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A EDUCAÇÃO E A ÉTICA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3325" y="1973290"/>
            <a:ext cx="6170612" cy="4282723"/>
          </a:xfrm>
        </p:spPr>
        <p:txBody>
          <a:bodyPr/>
          <a:lstStyle/>
          <a:p>
            <a:pPr algn="ctr"/>
            <a:r>
              <a:rPr lang="pt-BR" b="1" dirty="0" smtClean="0"/>
              <a:t>EDUCAR PARA QUE O HOMEM TENHA COSNCIÊNCIA DE SEU TODO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O HOMEM SER ABERTO AO DIFERENTE – ASSUME UM PAPEL DE EXERCER O ATO DE HUMANIZAÇÃO</a:t>
            </a: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601803" y="2702258"/>
            <a:ext cx="4107976" cy="307074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EDUCAR PARA QUE O ESTUDANTE DESENVOLVA  A COMPREENSÃO DE QUE A UNIDADE NA DIVERSIDADE ESTABELECE LAÇOS DE SOLIDARIEDADE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O INDIVIDUAL ALÉM DA INDIVIDUALIDADE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0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0692EA-090C-45F0-86BE-7EB01DEC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99" y="2011321"/>
            <a:ext cx="3922731" cy="4492510"/>
          </a:xfrm>
        </p:spPr>
        <p:txBody>
          <a:bodyPr>
            <a:noAutofit/>
          </a:bodyPr>
          <a:lstStyle/>
          <a:p>
            <a:pPr algn="r"/>
            <a:r>
              <a:rPr lang="pt-BR" sz="2000" b="1" dirty="0" smtClean="0"/>
              <a:t>“A </a:t>
            </a:r>
            <a:r>
              <a:rPr lang="pt-BR" sz="2000" b="1" dirty="0" err="1" smtClean="0"/>
              <a:t>antropo</a:t>
            </a:r>
            <a:r>
              <a:rPr lang="pt-BR" sz="2000" b="1" dirty="0" smtClean="0"/>
              <a:t>-ética compreende, assim, a esperança  na completude da humanidade, como consciência e cidadania planetária. Compreende, por conseguinte, como toda ética, aspiração e vontade, mas também aposta no incerto. Ela é consciência individual além da individualidade”.</a:t>
            </a:r>
          </a:p>
          <a:p>
            <a:pPr algn="r"/>
            <a:endParaRPr lang="pt-BR" sz="1800" dirty="0"/>
          </a:p>
          <a:p>
            <a:pPr algn="r"/>
            <a:endParaRPr lang="pt-BR" sz="1800" dirty="0" smtClean="0"/>
          </a:p>
          <a:p>
            <a:pPr algn="r"/>
            <a:r>
              <a:rPr lang="pt-BR" sz="1800" dirty="0" err="1" smtClean="0"/>
              <a:t>Morin</a:t>
            </a:r>
            <a:r>
              <a:rPr lang="pt-BR" sz="1800" dirty="0" smtClean="0"/>
              <a:t> (2005, p. 1006) </a:t>
            </a:r>
            <a:endParaRPr lang="pt-BR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9A8F39-F0DE-4D20-B1CA-3157ABF7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0"/>
            <a:ext cx="7492637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INTERAÇÕES ENTRE INDIVÍDUOS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CF33DA-6CD3-4997-B981-5A238A89E4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08376" y="2748300"/>
            <a:ext cx="5920516" cy="27381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rgbClr val="002060"/>
                </a:solidFill>
              </a:rPr>
              <a:t>O DESENVOLVIMENTO DO SER HUMANO ESTÁ DIRETAMENTE LIGADO  AO CONJUNTO DAS AUTONOMIAS INDIVIDUAIS E DAS RELAÇÕES COMUNITÁRIAS: É O PERTENCIMENTO A ESPÉCIE HUMANA</a:t>
            </a:r>
          </a:p>
        </p:txBody>
      </p:sp>
    </p:spTree>
    <p:extLst>
      <p:ext uri="{BB962C8B-B14F-4D97-AF65-F5344CB8AC3E}">
        <p14:creationId xmlns:p14="http://schemas.microsoft.com/office/powerpoint/2010/main" val="1226071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679</Words>
  <Application>Microsoft Office PowerPoint</Application>
  <PresentationFormat>Widescreen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 Cen MT Condensed</vt:lpstr>
      <vt:lpstr>Tema do Office</vt:lpstr>
      <vt:lpstr>Apresentação do PowerPoint</vt:lpstr>
      <vt:lpstr>A ÉTICA DO GÊNERO HUMANO</vt:lpstr>
      <vt:lpstr>Apresentação do PowerPoint</vt:lpstr>
      <vt:lpstr>TRÍADE: INDIVÍDUO/SOCIEDADE/ESPÉCIE</vt:lpstr>
      <vt:lpstr>Apresentação do PowerPoint</vt:lpstr>
      <vt:lpstr>EDUCAÇÃO E A ANTROPO-ÉTICA</vt:lpstr>
      <vt:lpstr>Apresentação do PowerPoint</vt:lpstr>
      <vt:lpstr>A EDUCAÇÃO E A ÉTICA</vt:lpstr>
      <vt:lpstr>INTERAÇÕES ENTRE INDIVÍDUOS</vt:lpstr>
      <vt:lpstr>Apresentação do PowerPoint</vt:lpstr>
      <vt:lpstr>ENSINAR A DEMOCRACIA</vt:lpstr>
      <vt:lpstr>EDUCAÇÃO</vt:lpstr>
      <vt:lpstr>O SENTIDO DEMOCRÁTICO</vt:lpstr>
      <vt:lpstr>DEMOCRACIA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William Goldbach</dc:creator>
  <cp:lastModifiedBy>Usuário do Windows</cp:lastModifiedBy>
  <cp:revision>229</cp:revision>
  <dcterms:created xsi:type="dcterms:W3CDTF">2017-07-17T16:57:07Z</dcterms:created>
  <dcterms:modified xsi:type="dcterms:W3CDTF">2017-12-08T13:12:20Z</dcterms:modified>
</cp:coreProperties>
</file>